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79B1442-8E8A-4082-B9CF-07E889EB7F73}" type="datetimeFigureOut">
              <a:rPr lang="en-US" smtClean="0"/>
              <a:t>2/23/2022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2C8CCE6-AA2D-46E2-B6F5-0E2BCF0E2CB0}"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9B1442-8E8A-4082-B9CF-07E889EB7F73}" type="datetimeFigureOut">
              <a:rPr lang="en-US" smtClean="0"/>
              <a:t>2/23/2022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2C8CCE6-AA2D-46E2-B6F5-0E2BCF0E2CB0}"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9B1442-8E8A-4082-B9CF-07E889EB7F73}" type="datetimeFigureOut">
              <a:rPr lang="en-US" smtClean="0"/>
              <a:t>2/23/2022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2C8CCE6-AA2D-46E2-B6F5-0E2BCF0E2CB0}"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9B1442-8E8A-4082-B9CF-07E889EB7F73}" type="datetimeFigureOut">
              <a:rPr lang="en-US" smtClean="0"/>
              <a:t>2/23/2022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2C8CCE6-AA2D-46E2-B6F5-0E2BCF0E2CB0}"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9B1442-8E8A-4082-B9CF-07E889EB7F73}" type="datetimeFigureOut">
              <a:rPr lang="en-US" smtClean="0"/>
              <a:t>2/23/2022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2C8CCE6-AA2D-46E2-B6F5-0E2BCF0E2CB0}"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79B1442-8E8A-4082-B9CF-07E889EB7F73}" type="datetimeFigureOut">
              <a:rPr lang="en-US" smtClean="0"/>
              <a:t>2/23/2022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2C8CCE6-AA2D-46E2-B6F5-0E2BCF0E2CB0}"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79B1442-8E8A-4082-B9CF-07E889EB7F73}" type="datetimeFigureOut">
              <a:rPr lang="en-US" smtClean="0"/>
              <a:t>2/23/2022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2C8CCE6-AA2D-46E2-B6F5-0E2BCF0E2CB0}"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79B1442-8E8A-4082-B9CF-07E889EB7F73}" type="datetimeFigureOut">
              <a:rPr lang="en-US" smtClean="0"/>
              <a:t>2/23/2022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2C8CCE6-AA2D-46E2-B6F5-0E2BCF0E2CB0}"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9B1442-8E8A-4082-B9CF-07E889EB7F73}" type="datetimeFigureOut">
              <a:rPr lang="en-US" smtClean="0"/>
              <a:t>2/23/2022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2C8CCE6-AA2D-46E2-B6F5-0E2BCF0E2CB0}"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9B1442-8E8A-4082-B9CF-07E889EB7F73}" type="datetimeFigureOut">
              <a:rPr lang="en-US" smtClean="0"/>
              <a:t>2/23/2022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2C8CCE6-AA2D-46E2-B6F5-0E2BCF0E2CB0}"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9B1442-8E8A-4082-B9CF-07E889EB7F73}" type="datetimeFigureOut">
              <a:rPr lang="en-US" smtClean="0"/>
              <a:t>2/23/2022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2C8CCE6-AA2D-46E2-B6F5-0E2BCF0E2CB0}"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9B1442-8E8A-4082-B9CF-07E889EB7F73}" type="datetimeFigureOut">
              <a:rPr lang="en-US" smtClean="0"/>
              <a:t>2/23/2022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C8CCE6-AA2D-46E2-B6F5-0E2BCF0E2CB0}"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Financing New Venture</a:t>
            </a:r>
            <a:endParaRPr lang="en-US" dirty="0"/>
          </a:p>
        </p:txBody>
      </p:sp>
      <p:sp>
        <p:nvSpPr>
          <p:cNvPr id="3" name="Subtitle 2"/>
          <p:cNvSpPr>
            <a:spLocks noGrp="1"/>
          </p:cNvSpPr>
          <p:nvPr>
            <p:ph type="subTitle" idx="1"/>
          </p:nvPr>
        </p:nvSpPr>
        <p:spPr/>
        <p:txBody>
          <a:bodyPr/>
          <a:lstStyle/>
          <a:p>
            <a:r>
              <a:rPr lang="en-US" smtClean="0"/>
              <a:t>Unit-6</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Ways to Finance Your Latest Business Venture</a:t>
            </a:r>
            <a:endParaRPr lang="en-US" dirty="0"/>
          </a:p>
        </p:txBody>
      </p:sp>
      <p:sp>
        <p:nvSpPr>
          <p:cNvPr id="3" name="Content Placeholder 2"/>
          <p:cNvSpPr>
            <a:spLocks noGrp="1"/>
          </p:cNvSpPr>
          <p:nvPr>
            <p:ph idx="1"/>
          </p:nvPr>
        </p:nvSpPr>
        <p:spPr/>
        <p:txBody>
          <a:bodyPr>
            <a:normAutofit fontScale="85000" lnSpcReduction="10000"/>
          </a:bodyPr>
          <a:lstStyle/>
          <a:p>
            <a:r>
              <a:rPr lang="en-US" b="1" dirty="0" smtClean="0"/>
              <a:t>8. Home equity loan</a:t>
            </a:r>
          </a:p>
          <a:p>
            <a:r>
              <a:rPr lang="en-US" dirty="0" smtClean="0"/>
              <a:t>If you're a homeowner, you could consider a home equity line of credit for financing your business. While HELOCs are often used for home repairs, there aren't any restrictions on how you can spend the money. Plus, payments are flexible and have lower interest rates than traditional loans.</a:t>
            </a:r>
          </a:p>
          <a:p>
            <a:r>
              <a:rPr lang="en-US" dirty="0" smtClean="0"/>
              <a:t>However, don't rely on a HELOC as your only source of financing, since your home is used as collateral. It should be combined with other funding options.</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Ways to Finance Your Latest Business Venture</a:t>
            </a:r>
            <a:endParaRPr lang="en-US" dirty="0"/>
          </a:p>
        </p:txBody>
      </p:sp>
      <p:sp>
        <p:nvSpPr>
          <p:cNvPr id="3" name="Content Placeholder 2"/>
          <p:cNvSpPr>
            <a:spLocks noGrp="1"/>
          </p:cNvSpPr>
          <p:nvPr>
            <p:ph idx="1"/>
          </p:nvPr>
        </p:nvSpPr>
        <p:spPr/>
        <p:txBody>
          <a:bodyPr>
            <a:normAutofit fontScale="85000" lnSpcReduction="10000"/>
          </a:bodyPr>
          <a:lstStyle/>
          <a:p>
            <a:r>
              <a:rPr lang="en-US" b="1" dirty="0" smtClean="0"/>
              <a:t>9. </a:t>
            </a:r>
            <a:r>
              <a:rPr lang="en-US" b="1" dirty="0" err="1" smtClean="0"/>
              <a:t>Crowdfunding</a:t>
            </a:r>
            <a:endParaRPr lang="en-US" b="1" dirty="0" smtClean="0"/>
          </a:p>
          <a:p>
            <a:r>
              <a:rPr lang="en-US" dirty="0" smtClean="0"/>
              <a:t>Thanks to websites like </a:t>
            </a:r>
            <a:r>
              <a:rPr lang="en-US" dirty="0" err="1" smtClean="0"/>
              <a:t>Kickstarter</a:t>
            </a:r>
            <a:r>
              <a:rPr lang="en-US" dirty="0" smtClean="0"/>
              <a:t> and </a:t>
            </a:r>
            <a:r>
              <a:rPr lang="en-US" dirty="0" err="1" smtClean="0"/>
              <a:t>Indiegogo</a:t>
            </a:r>
            <a:r>
              <a:rPr lang="en-US" dirty="0" smtClean="0"/>
              <a:t>, you can raise money for your new business at a low-cost -- while having a little fun at the same time. Besides raising money, </a:t>
            </a:r>
            <a:r>
              <a:rPr lang="en-US" dirty="0" err="1" smtClean="0"/>
              <a:t>crowdfunding</a:t>
            </a:r>
            <a:r>
              <a:rPr lang="en-US" dirty="0" smtClean="0"/>
              <a:t> gives you a chance to validate your business idea. If it doesn't reach it's goal, it may be because there isn't a market for your idea.</a:t>
            </a:r>
          </a:p>
          <a:p>
            <a:r>
              <a:rPr lang="en-US" dirty="0" smtClean="0"/>
              <a:t>Make sure you read the fine print before selecting a </a:t>
            </a:r>
            <a:r>
              <a:rPr lang="en-US" dirty="0" err="1" smtClean="0"/>
              <a:t>crowdfunding</a:t>
            </a:r>
            <a:r>
              <a:rPr lang="en-US" dirty="0" smtClean="0"/>
              <a:t> site so you're aware of how big a cut the site takes and what happens if you don't reach your goal.</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Ways to Finance Your Latest Business Venture</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10. SBA loan</a:t>
            </a:r>
          </a:p>
          <a:p>
            <a:r>
              <a:rPr lang="en-US" dirty="0" smtClean="0"/>
              <a:t>If you need funding to help your small business grow, there's no better option then the variety of loans offered by the Small Business Association. Whether it's money to recover from a natural disaster or purchasing new equipment, SBA-backed loans have low interest rates and favorable terms.</a:t>
            </a:r>
          </a:p>
          <a:p>
            <a:r>
              <a:rPr lang="en-US" dirty="0" smtClean="0"/>
              <a:t>Before applying for a SBA loan, make sure you meet the criteria to be considered a small business.</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Ways to Finance Your Latest Business Venture</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11. Microloan</a:t>
            </a:r>
          </a:p>
          <a:p>
            <a:r>
              <a:rPr lang="en-US" dirty="0" smtClean="0"/>
              <a:t>If you're an unable to secure a loan from a bank but need capital for new equipment, for example, you could seek a microloan. Microloans are usually no more than $50,000, with the average being around $13,000. And a microloan doesn't require as much documentation as banks do.</a:t>
            </a:r>
          </a:p>
          <a:p>
            <a:r>
              <a:rPr lang="en-US" dirty="0" smtClean="0"/>
              <a:t>You can obtain a microloan from the SBA, nonprofits like Access to Capital for Entrepreneurs, or </a:t>
            </a:r>
            <a:r>
              <a:rPr lang="en-US" dirty="0" err="1" smtClean="0"/>
              <a:t>microlenders</a:t>
            </a:r>
            <a:r>
              <a:rPr lang="en-US" dirty="0" smtClean="0"/>
              <a:t> like Square Capital.</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Ways to Finance Your Latest Business Venture</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12. Grants</a:t>
            </a:r>
          </a:p>
          <a:p>
            <a:r>
              <a:rPr lang="en-US" dirty="0" smtClean="0"/>
              <a:t>If your business is involved in science or a research-oriented field, you may be eligible to receive federal grants. The SBA offers grants through the Small Business Innovation Research (SBIR) and the Small Business Technology Transfer (STTR) programs.</a:t>
            </a:r>
          </a:p>
          <a:p>
            <a:r>
              <a:rPr lang="en-US" dirty="0" smtClean="0"/>
              <a:t>Review the fine print, however. Some of these grants will require you to hand over part of the IT in your company or other intellectual property, so tread carefully.</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Ways to Finance Your Latest Business Venture</a:t>
            </a:r>
            <a:endParaRPr lang="en-US" dirty="0"/>
          </a:p>
        </p:txBody>
      </p:sp>
      <p:sp>
        <p:nvSpPr>
          <p:cNvPr id="3" name="Content Placeholder 2"/>
          <p:cNvSpPr>
            <a:spLocks noGrp="1"/>
          </p:cNvSpPr>
          <p:nvPr>
            <p:ph idx="1"/>
          </p:nvPr>
        </p:nvSpPr>
        <p:spPr/>
        <p:txBody>
          <a:bodyPr/>
          <a:lstStyle/>
          <a:p>
            <a:r>
              <a:rPr lang="en-US" b="1" dirty="0" smtClean="0"/>
              <a:t>13. Contests</a:t>
            </a:r>
          </a:p>
          <a:p>
            <a:r>
              <a:rPr lang="en-US" dirty="0" smtClean="0"/>
              <a:t>There are plenty of established businesses that host business grant contests. FedEx, for example, has an annual Small Business Grant Contest where the grand prize winner receive $25,000.</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Ways to Finance Your Latest Business Venture</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14. Factoring/invoicing advances</a:t>
            </a:r>
          </a:p>
          <a:p>
            <a:r>
              <a:rPr lang="en-US" dirty="0" smtClean="0"/>
              <a:t>With factoring and invoicing advances, a service provider will give you money upfront on invoices that have been billed out. This process is great if you're in a pinch and need money as soon as possible. However, the fees that factoring services charge can add up over time. And the process can get a little confusing.</a:t>
            </a:r>
          </a:p>
          <a:p>
            <a:r>
              <a:rPr lang="en-US" dirty="0" smtClean="0"/>
              <a:t>I recommend you read this post from Business News Daily before settling on this financing option.</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Ways to Finance Your Latest Business Venture</a:t>
            </a:r>
            <a:endParaRPr lang="en-US" dirty="0"/>
          </a:p>
        </p:txBody>
      </p:sp>
      <p:sp>
        <p:nvSpPr>
          <p:cNvPr id="3" name="Content Placeholder 2"/>
          <p:cNvSpPr>
            <a:spLocks noGrp="1"/>
          </p:cNvSpPr>
          <p:nvPr>
            <p:ph idx="1"/>
          </p:nvPr>
        </p:nvSpPr>
        <p:spPr/>
        <p:txBody>
          <a:bodyPr/>
          <a:lstStyle/>
          <a:p>
            <a:r>
              <a:rPr lang="en-US" b="1" dirty="0" smtClean="0"/>
              <a:t>15. Product pre-sales</a:t>
            </a:r>
          </a:p>
          <a:p>
            <a:r>
              <a:rPr lang="en-US" dirty="0" smtClean="0"/>
              <a:t>Product presales can be an effective method to finance your business, since it doesn't require you to take out a loan or pay back any debt. And just like with </a:t>
            </a:r>
            <a:r>
              <a:rPr lang="en-US" dirty="0" err="1" smtClean="0"/>
              <a:t>crowdfunding</a:t>
            </a:r>
            <a:r>
              <a:rPr lang="en-US" dirty="0" smtClean="0"/>
              <a:t>, it can validate your business idea.</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Ways to Finance Your Latest Business Venture</a:t>
            </a:r>
            <a:endParaRPr lang="en-US" dirty="0"/>
          </a:p>
        </p:txBody>
      </p:sp>
      <p:sp>
        <p:nvSpPr>
          <p:cNvPr id="3" name="Content Placeholder 2"/>
          <p:cNvSpPr>
            <a:spLocks noGrp="1"/>
          </p:cNvSpPr>
          <p:nvPr>
            <p:ph idx="1"/>
          </p:nvPr>
        </p:nvSpPr>
        <p:spPr/>
        <p:txBody>
          <a:bodyPr/>
          <a:lstStyle/>
          <a:p>
            <a:r>
              <a:rPr lang="en-US" b="1" dirty="0" smtClean="0"/>
              <a:t>16. Pledge percentage of future earnings</a:t>
            </a:r>
          </a:p>
          <a:p>
            <a:r>
              <a:rPr lang="en-US" dirty="0" smtClean="0"/>
              <a:t>You may be able to exchange a percentage of your future earnings for cash right now. For example, you could give up 5 percent of your future lifetime earnings for $500,000. It's a risky move, and there are some legal gray spots, but it's a unique proposition.</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Ways to Finance Your Latest Business Venture</a:t>
            </a:r>
            <a:endParaRPr lang="en-US" dirty="0"/>
          </a:p>
        </p:txBody>
      </p:sp>
      <p:sp>
        <p:nvSpPr>
          <p:cNvPr id="3" name="Content Placeholder 2"/>
          <p:cNvSpPr>
            <a:spLocks noGrp="1"/>
          </p:cNvSpPr>
          <p:nvPr>
            <p:ph idx="1"/>
          </p:nvPr>
        </p:nvSpPr>
        <p:spPr/>
        <p:txBody>
          <a:bodyPr/>
          <a:lstStyle/>
          <a:p>
            <a:r>
              <a:rPr lang="en-US" b="1" dirty="0" smtClean="0"/>
              <a:t>17. Sell assets</a:t>
            </a:r>
          </a:p>
          <a:p>
            <a:r>
              <a:rPr lang="en-US" dirty="0" smtClean="0"/>
              <a:t>Whether it's office equipment or your personal vehicle, selling off assets is one of the easiest ways to finance a new business venture. You don't have to be concerned about paying anything back, and you can purchase the item again, if you wish, when you are in better shape financially.</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1026" name="Picture 2"/>
          <p:cNvPicPr>
            <a:picLocks noGrp="1" noChangeAspect="1" noChangeArrowheads="1"/>
          </p:cNvPicPr>
          <p:nvPr>
            <p:ph idx="1"/>
          </p:nvPr>
        </p:nvPicPr>
        <p:blipFill>
          <a:blip r:embed="rId2"/>
          <a:srcRect/>
          <a:stretch>
            <a:fillRect/>
          </a:stretch>
        </p:blipFill>
        <p:spPr bwMode="auto">
          <a:xfrm>
            <a:off x="228600" y="152400"/>
            <a:ext cx="8686800" cy="6553200"/>
          </a:xfrm>
          <a:prstGeom prst="rect">
            <a:avLst/>
          </a:prstGeom>
          <a:noFill/>
          <a:ln w="9525">
            <a:noFill/>
            <a:miter lim="800000"/>
            <a:headEnd/>
            <a:tailEnd/>
          </a:ln>
          <a:effec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Ways to Finance Your Latest Business Venture</a:t>
            </a:r>
            <a:endParaRPr lang="en-US" dirty="0"/>
          </a:p>
        </p:txBody>
      </p:sp>
      <p:sp>
        <p:nvSpPr>
          <p:cNvPr id="3" name="Content Placeholder 2"/>
          <p:cNvSpPr>
            <a:spLocks noGrp="1"/>
          </p:cNvSpPr>
          <p:nvPr>
            <p:ph idx="1"/>
          </p:nvPr>
        </p:nvSpPr>
        <p:spPr/>
        <p:txBody>
          <a:bodyPr>
            <a:normAutofit fontScale="85000" lnSpcReduction="10000"/>
          </a:bodyPr>
          <a:lstStyle/>
          <a:p>
            <a:r>
              <a:rPr lang="en-US" b="1" dirty="0" smtClean="0"/>
              <a:t>18. Keep your day job</a:t>
            </a:r>
          </a:p>
          <a:p>
            <a:r>
              <a:rPr lang="en-US" dirty="0" smtClean="0"/>
              <a:t>It's not uncommon for entrepreneurs to keep their day job while getting a business off the ground. You can even use a virtual assistant to respond to emails, answer calls, and manage other freelancers while still participating in the 9-to-5 grind.</a:t>
            </a:r>
          </a:p>
          <a:p>
            <a:r>
              <a:rPr lang="en-US" dirty="0" smtClean="0"/>
              <a:t>You can then take some of your salary and invest it in your business. With my first company, I managed to work at my full-time job while building my startup on the site. We were able to launch this company months later and eventually ended up selling it.</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Ways to Finance Your Latest Business Venture</a:t>
            </a:r>
            <a:endParaRPr lang="en-US" dirty="0"/>
          </a:p>
        </p:txBody>
      </p:sp>
      <p:sp>
        <p:nvSpPr>
          <p:cNvPr id="3" name="Content Placeholder 2"/>
          <p:cNvSpPr>
            <a:spLocks noGrp="1"/>
          </p:cNvSpPr>
          <p:nvPr>
            <p:ph idx="1"/>
          </p:nvPr>
        </p:nvSpPr>
        <p:spPr/>
        <p:txBody>
          <a:bodyPr/>
          <a:lstStyle/>
          <a:p>
            <a:r>
              <a:rPr lang="en-US" b="1" dirty="0" smtClean="0"/>
              <a:t>19. Side hustle</a:t>
            </a:r>
          </a:p>
          <a:p>
            <a:r>
              <a:rPr lang="en-US" dirty="0" smtClean="0"/>
              <a:t>There's no shortage of side gigs available to make extra money. Whether it's becoming a freelancer, </a:t>
            </a:r>
            <a:r>
              <a:rPr lang="en-US" dirty="0" err="1" smtClean="0"/>
              <a:t>Uber</a:t>
            </a:r>
            <a:r>
              <a:rPr lang="en-US" dirty="0" smtClean="0"/>
              <a:t> driver, or finding a part-time job like bartending, you could take this extra income and use it to finance your business.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2050" name="Picture 2"/>
          <p:cNvPicPr>
            <a:picLocks noGrp="1" noChangeAspect="1" noChangeArrowheads="1"/>
          </p:cNvPicPr>
          <p:nvPr>
            <p:ph idx="1"/>
          </p:nvPr>
        </p:nvPicPr>
        <p:blipFill>
          <a:blip r:embed="rId2"/>
          <a:srcRect/>
          <a:stretch>
            <a:fillRect/>
          </a:stretch>
        </p:blipFill>
        <p:spPr bwMode="auto">
          <a:xfrm>
            <a:off x="228600" y="0"/>
            <a:ext cx="8686800" cy="6858000"/>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There are 18 Ways to Finance Your Latest Business Venture</a:t>
            </a:r>
            <a:br>
              <a:rPr lang="en-US" b="1"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1. Bank loan</a:t>
            </a:r>
          </a:p>
          <a:p>
            <a:r>
              <a:rPr lang="en-US" dirty="0" smtClean="0"/>
              <a:t>Banks have gotten stricter with loans. But, if you have a solid credit score (usually above 650), have assets, and you are in good shape with your taxes, then you shouldn't have a problem obtaining a bank loan. Banks like Wells Fargo, Huntington National Bank, J.P. Morgan Chase, and U.S. Bank National Association are the most active when it comes to issuing small business loans.</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Ways to Finance Your Latest Business Venture</a:t>
            </a:r>
            <a:endParaRPr lang="en-US" dirty="0"/>
          </a:p>
        </p:txBody>
      </p:sp>
      <p:sp>
        <p:nvSpPr>
          <p:cNvPr id="3" name="Content Placeholder 2"/>
          <p:cNvSpPr>
            <a:spLocks noGrp="1"/>
          </p:cNvSpPr>
          <p:nvPr>
            <p:ph idx="1"/>
          </p:nvPr>
        </p:nvSpPr>
        <p:spPr/>
        <p:txBody>
          <a:bodyPr>
            <a:normAutofit fontScale="85000" lnSpcReduction="10000"/>
          </a:bodyPr>
          <a:lstStyle/>
          <a:p>
            <a:r>
              <a:rPr lang="en-US" b="1" dirty="0" smtClean="0"/>
              <a:t>2. Online lending/peer-to-peer</a:t>
            </a:r>
          </a:p>
          <a:p>
            <a:r>
              <a:rPr lang="en-US" dirty="0" smtClean="0"/>
              <a:t>If you can't obtain a traditional bank loan, there are online lending options like </a:t>
            </a:r>
            <a:r>
              <a:rPr lang="en-US" dirty="0" err="1" smtClean="0"/>
              <a:t>Kabbage</a:t>
            </a:r>
            <a:r>
              <a:rPr lang="en-US" dirty="0" smtClean="0"/>
              <a:t>, Foundation, and </a:t>
            </a:r>
            <a:r>
              <a:rPr lang="en-US" dirty="0" err="1" smtClean="0"/>
              <a:t>OnDeck</a:t>
            </a:r>
            <a:r>
              <a:rPr lang="en-US" dirty="0" smtClean="0"/>
              <a:t>. You can be approved for a loan up to $500,000, it takes only about an hour to complete, and funds are available within a business day.</a:t>
            </a:r>
          </a:p>
          <a:p>
            <a:r>
              <a:rPr lang="en-US" dirty="0" smtClean="0"/>
              <a:t>There are also peer-to-peer lenders through Lending Club, Prosper, and Funding Circle. The interest rate may be higher, but you'd be dealing directly with the lender, so the criteria is not as stringent as traditional brick-and-mortar banks.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Ways to Finance Your Latest Business Venture</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3. Credit cards</a:t>
            </a:r>
          </a:p>
          <a:p>
            <a:r>
              <a:rPr lang="en-US" dirty="0" smtClean="0"/>
              <a:t>There are definitely pros and cons when financing your business using a credit card. For starters, it doesn't take long to get approved for a business credit card, and minimum payments are fairly low. If you want to get your business up and running quickly, and don't have much money coming in, credit cards can be an attractive option.</a:t>
            </a:r>
          </a:p>
          <a:p>
            <a:r>
              <a:rPr lang="en-US" dirty="0" smtClean="0"/>
              <a:t>On the downside, using plastic can be risky if you fall behind on a payment. Even missing just one payment could do serious damage to your credit score. And let's not even talk about those interest rates. If you make only the minimum payment, you could have to carry this debt for years.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Ways to Finance Your Latest Business Venture</a:t>
            </a:r>
            <a:endParaRPr lang="en-US" dirty="0"/>
          </a:p>
        </p:txBody>
      </p:sp>
      <p:sp>
        <p:nvSpPr>
          <p:cNvPr id="3" name="Content Placeholder 2"/>
          <p:cNvSpPr>
            <a:spLocks noGrp="1"/>
          </p:cNvSpPr>
          <p:nvPr>
            <p:ph idx="1"/>
          </p:nvPr>
        </p:nvSpPr>
        <p:spPr/>
        <p:txBody>
          <a:bodyPr/>
          <a:lstStyle/>
          <a:p>
            <a:r>
              <a:rPr lang="en-US" b="1" dirty="0" smtClean="0"/>
              <a:t>4. Angel investors</a:t>
            </a:r>
          </a:p>
          <a:p>
            <a:r>
              <a:rPr lang="en-US" dirty="0" smtClean="0"/>
              <a:t>For early-stage startups, angel investors are a go-to-source of financing. Angel investors typically invest $10K -$1M and expect a 20- to 25-percent return.</a:t>
            </a:r>
          </a:p>
          <a:p>
            <a:r>
              <a:rPr lang="en-US" dirty="0" smtClean="0"/>
              <a:t>If you want to win over an angel, make sure you're knowledgeable, succinct, and have an exit plan in place.</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Ways to Finance Your Latest Business Venture</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5. Venture capitalists</a:t>
            </a:r>
          </a:p>
          <a:p>
            <a:r>
              <a:rPr lang="en-US" dirty="0" smtClean="0"/>
              <a:t>If you're already beyond the startup phase and have revenue flowing in, but still need money to grow, there's no better option than a venture capitalist. VCs will fund anywhere from several million to several billion dollars.</a:t>
            </a:r>
          </a:p>
          <a:p>
            <a:r>
              <a:rPr lang="en-US" dirty="0" smtClean="0"/>
              <a:t>Make sure you do your homework and find out if the VC is a good match for your company, because typically you will be getting their input on how you run your company.</a:t>
            </a:r>
          </a:p>
          <a:p>
            <a:r>
              <a:rPr lang="en-US" dirty="0" smtClean="0"/>
              <a:t>Here are a few of my funding tips to help you on your journey.</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Ways to Finance Your Latest Business Venture</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6. Friends and family</a:t>
            </a:r>
          </a:p>
          <a:p>
            <a:r>
              <a:rPr lang="en-US" dirty="0" smtClean="0"/>
              <a:t>One of the most common ways to fund your new business, especially in the startup phase is by hitting up the friends or family who have extra cash to spare. The best part? Paying your loved ones back includes low- or no-interest payments.</a:t>
            </a:r>
          </a:p>
          <a:p>
            <a:r>
              <a:rPr lang="en-US" dirty="0" smtClean="0"/>
              <a:t>Please don't take advantage of your friends and family, however. Approach them after you have a business plan in place and inform them of the potential risks involved.</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1530</Words>
  <Application>Microsoft Office PowerPoint</Application>
  <PresentationFormat>On-screen Show (4:3)</PresentationFormat>
  <Paragraphs>69</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Financing New Venture</vt:lpstr>
      <vt:lpstr>Slide 2</vt:lpstr>
      <vt:lpstr>Slide 3</vt:lpstr>
      <vt:lpstr> There are 18 Ways to Finance Your Latest Business Venture </vt:lpstr>
      <vt:lpstr>Ways to Finance Your Latest Business Venture</vt:lpstr>
      <vt:lpstr>Ways to Finance Your Latest Business Venture</vt:lpstr>
      <vt:lpstr>Ways to Finance Your Latest Business Venture</vt:lpstr>
      <vt:lpstr>Ways to Finance Your Latest Business Venture</vt:lpstr>
      <vt:lpstr>Ways to Finance Your Latest Business Venture</vt:lpstr>
      <vt:lpstr>Ways to Finance Your Latest Business Venture</vt:lpstr>
      <vt:lpstr>Ways to Finance Your Latest Business Venture</vt:lpstr>
      <vt:lpstr>Ways to Finance Your Latest Business Venture</vt:lpstr>
      <vt:lpstr>Ways to Finance Your Latest Business Venture</vt:lpstr>
      <vt:lpstr>Ways to Finance Your Latest Business Venture</vt:lpstr>
      <vt:lpstr>Ways to Finance Your Latest Business Venture</vt:lpstr>
      <vt:lpstr>Ways to Finance Your Latest Business Venture</vt:lpstr>
      <vt:lpstr>Ways to Finance Your Latest Business Venture</vt:lpstr>
      <vt:lpstr>Ways to Finance Your Latest Business Venture</vt:lpstr>
      <vt:lpstr>Ways to Finance Your Latest Business Venture</vt:lpstr>
      <vt:lpstr>Ways to Finance Your Latest Business Venture</vt:lpstr>
      <vt:lpstr>Ways to Finance Your Latest Business Venture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Financing New Venture</dc:title>
  <dc:creator>ADMIN</dc:creator>
  <cp:lastModifiedBy>ADMIN</cp:lastModifiedBy>
  <cp:revision>1</cp:revision>
  <dcterms:created xsi:type="dcterms:W3CDTF">2022-02-23T14:11:43Z</dcterms:created>
  <dcterms:modified xsi:type="dcterms:W3CDTF">2022-02-23T14:41:35Z</dcterms:modified>
</cp:coreProperties>
</file>